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Georgia" panose="02040502050405020303" pitchFamily="18" charset="0"/>
      <p:regular r:id="rId16"/>
      <p:bold r:id="rId17"/>
      <p:italic r:id="rId18"/>
      <p:boldItalic r:id="rId19"/>
    </p:embeddedFont>
    <p:embeddedFont>
      <p:font typeface="Proxima Nova"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319"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lang="e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capstone.unst.pdx.edu/courses/hunger-psu-and-portland"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erc.carleton.edu/bioregion/courses/67876.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iviclearningrubric.wordpress.com" TargetMode="External"/><Relationship Id="rId7" Type="http://schemas.openxmlformats.org/officeDocument/2006/relationships/hyperlink" Target="http://mncampuscompact.org/what-we-do/publications/service-learning-and-academic-success-the-links-to-retention-research/"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ccph.memberclicks.net/assets/Documents/EFI/engaged_curriculum_9.22.15%20final.pdf" TargetMode="External"/><Relationship Id="rId5" Type="http://schemas.openxmlformats.org/officeDocument/2006/relationships/hyperlink" Target="http://compact.org/actionstatement/knowledge-hubs/" TargetMode="External"/><Relationship Id="rId4" Type="http://schemas.openxmlformats.org/officeDocument/2006/relationships/hyperlink" Target="www.compact.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0450" y="1257300"/>
            <a:ext cx="8123100" cy="1588500"/>
          </a:xfrm>
          <a:prstGeom prst="rect">
            <a:avLst/>
          </a:prstGeom>
        </p:spPr>
        <p:txBody>
          <a:bodyPr lIns="91425" tIns="91425" rIns="91425" bIns="91425" anchor="b" anchorCtr="0">
            <a:noAutofit/>
          </a:bodyPr>
          <a:lstStyle/>
          <a:p>
            <a:pPr lvl="0">
              <a:spcBef>
                <a:spcPts val="0"/>
              </a:spcBef>
              <a:buNone/>
            </a:pPr>
            <a:r>
              <a:rPr lang="en"/>
              <a:t>Finding the Civic Learning in Your Classroom</a:t>
            </a:r>
          </a:p>
        </p:txBody>
      </p:sp>
      <p:sp>
        <p:nvSpPr>
          <p:cNvPr id="60" name="Shape 60"/>
          <p:cNvSpPr txBox="1">
            <a:spLocks noGrp="1"/>
          </p:cNvSpPr>
          <p:nvPr>
            <p:ph type="subTitle" idx="1"/>
          </p:nvPr>
        </p:nvSpPr>
        <p:spPr>
          <a:xfrm>
            <a:off x="510450" y="3182339"/>
            <a:ext cx="8123100" cy="1374300"/>
          </a:xfrm>
          <a:prstGeom prst="rect">
            <a:avLst/>
          </a:prstGeom>
        </p:spPr>
        <p:txBody>
          <a:bodyPr lIns="91425" tIns="91425" rIns="91425" bIns="91425" anchor="t" anchorCtr="0">
            <a:noAutofit/>
          </a:bodyPr>
          <a:lstStyle/>
          <a:p>
            <a:pPr lvl="0">
              <a:spcBef>
                <a:spcPts val="0"/>
              </a:spcBef>
              <a:buNone/>
            </a:pPr>
            <a:r>
              <a:rPr lang="en" sz="2000"/>
              <a:t>Barbara Canyes, Executive Director, Massachusetts Campus Compact</a:t>
            </a:r>
          </a:p>
          <a:p>
            <a:pPr lvl="0">
              <a:spcBef>
                <a:spcPts val="0"/>
              </a:spcBef>
              <a:buNone/>
            </a:pPr>
            <a:r>
              <a:rPr lang="en" sz="2000"/>
              <a:t>Danielle Leek, Director of Professional Learning, Campus Compact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Key Notes: </a:t>
            </a:r>
          </a:p>
        </p:txBody>
      </p:sp>
      <p:sp>
        <p:nvSpPr>
          <p:cNvPr id="127" name="Shape 12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SzPct val="100000"/>
            </a:pPr>
            <a:r>
              <a:rPr lang="en" sz="2400"/>
              <a:t>There is a civic dimension to all of our teaching</a:t>
            </a:r>
          </a:p>
          <a:p>
            <a:pPr marL="457200" lvl="0" indent="-381000" rtl="0">
              <a:spcBef>
                <a:spcPts val="0"/>
              </a:spcBef>
              <a:buSzPct val="100000"/>
            </a:pPr>
            <a:r>
              <a:rPr lang="en" sz="2400"/>
              <a:t>Students learn best when knowledge is applied</a:t>
            </a:r>
          </a:p>
          <a:p>
            <a:pPr marL="457200" lvl="0" indent="-381000">
              <a:spcBef>
                <a:spcPts val="0"/>
              </a:spcBef>
              <a:buSzPct val="100000"/>
            </a:pPr>
            <a:r>
              <a:rPr lang="en" sz="2400"/>
              <a:t>Let students guide you</a:t>
            </a:r>
          </a:p>
          <a:p>
            <a:pPr marL="457200" lvl="0" indent="-381000">
              <a:spcBef>
                <a:spcPts val="0"/>
              </a:spcBef>
              <a:buSzPct val="100000"/>
            </a:pPr>
            <a:r>
              <a:rPr lang="en" sz="2400"/>
              <a:t>Keep social justice in mind</a:t>
            </a:r>
          </a:p>
          <a:p>
            <a:pPr marL="457200" lvl="0" indent="-381000" rtl="0">
              <a:spcBef>
                <a:spcPts val="0"/>
              </a:spcBef>
              <a:buSzPct val="100000"/>
            </a:pPr>
            <a:r>
              <a:rPr lang="en" sz="2400"/>
              <a:t>Do not be afraid to grade</a:t>
            </a:r>
          </a:p>
          <a:p>
            <a:pPr marL="457200" lvl="0" indent="-381000" rtl="0">
              <a:spcBef>
                <a:spcPts val="0"/>
              </a:spcBef>
              <a:buSzPct val="100000"/>
            </a:pPr>
            <a:r>
              <a:rPr lang="en" sz="2400"/>
              <a:t>Do not be afraid NOT to grade</a:t>
            </a:r>
          </a:p>
          <a:p>
            <a:pPr marL="457200" lvl="0" indent="-381000">
              <a:spcBef>
                <a:spcPts val="0"/>
              </a:spcBef>
              <a:buSzPct val="100000"/>
            </a:pPr>
            <a:r>
              <a:rPr lang="en" sz="2400"/>
              <a:t>Remember: civic learning contributes to retention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33" name="Shape 13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Portland State University - </a:t>
            </a:r>
          </a:p>
        </p:txBody>
      </p:sp>
      <p:sp>
        <p:nvSpPr>
          <p:cNvPr id="139" name="Shape 13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0800" marR="50800" lvl="0" indent="0" rtl="0">
              <a:lnSpc>
                <a:spcPct val="144230"/>
              </a:lnSpc>
              <a:spcBef>
                <a:spcPts val="0"/>
              </a:spcBef>
              <a:spcAft>
                <a:spcPts val="1100"/>
              </a:spcAft>
              <a:buNone/>
            </a:pPr>
            <a:r>
              <a:rPr lang="en">
                <a:solidFill>
                  <a:srgbClr val="A33F1F"/>
                </a:solidFill>
                <a:highlight>
                  <a:srgbClr val="FFFFFF"/>
                </a:highlight>
                <a:latin typeface="Georgia"/>
                <a:ea typeface="Georgia"/>
                <a:cs typeface="Georgia"/>
                <a:sym typeface="Georgia"/>
              </a:rPr>
              <a:t>Senior Capstone is the culmination of the University Studies program</a:t>
            </a:r>
          </a:p>
          <a:p>
            <a:pPr marL="50800" lvl="0" indent="0" rtl="0">
              <a:spcBef>
                <a:spcPts val="0"/>
              </a:spcBef>
              <a:spcAft>
                <a:spcPts val="1100"/>
              </a:spcAft>
              <a:buNone/>
            </a:pPr>
            <a:r>
              <a:rPr lang="en" sz="900">
                <a:solidFill>
                  <a:srgbClr val="000000"/>
                </a:solidFill>
                <a:latin typeface="Arial"/>
                <a:ea typeface="Arial"/>
                <a:cs typeface="Arial"/>
                <a:sym typeface="Arial"/>
              </a:rPr>
              <a:t>Capstone courses are designed by Portland State University's faculty to build cooperative learning communities by taking students out of the classroom and into the field. In Capstone courses, students bring together the knowledge, skills, and interests developed to this point through all aspects of their education, to work on a community project. Students from a variety of majors and backgrounds work as a team, pooling resources, and collaborating with faculty and community leaders to understand and find solutions for issues that are important to them as literate and engaged citizens.</a:t>
            </a:r>
          </a:p>
          <a:p>
            <a:pPr lvl="0">
              <a:spcBef>
                <a:spcPts val="0"/>
              </a:spcBef>
              <a:buNone/>
            </a:pPr>
            <a:r>
              <a:rPr lang="en" u="sng">
                <a:solidFill>
                  <a:schemeClr val="hlink"/>
                </a:solidFill>
                <a:hlinkClick r:id="rId3"/>
              </a:rPr>
              <a:t>http://capstone.unst.pdx.edu/courses/hunger-psu-and-portland</a:t>
            </a:r>
          </a:p>
          <a:p>
            <a:pPr lvl="0">
              <a:spcBef>
                <a:spcPts val="0"/>
              </a:spcBef>
              <a:buNone/>
            </a:pPr>
            <a:r>
              <a:rPr lang="en" u="sng">
                <a:solidFill>
                  <a:schemeClr val="hlink"/>
                </a:solidFill>
                <a:hlinkClick r:id="rId4"/>
              </a:rPr>
              <a:t>http://serc.carleton.edu/bioregion/courses/67876.html</a:t>
            </a:r>
            <a:r>
              <a:rPr lang="en"/>
              <a:t> - Community College </a:t>
            </a:r>
          </a:p>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Resources:</a:t>
            </a:r>
          </a:p>
        </p:txBody>
      </p:sp>
      <p:sp>
        <p:nvSpPr>
          <p:cNvPr id="145" name="Shape 145"/>
          <p:cNvSpPr txBox="1">
            <a:spLocks noGrp="1"/>
          </p:cNvSpPr>
          <p:nvPr>
            <p:ph type="body" idx="1"/>
          </p:nvPr>
        </p:nvSpPr>
        <p:spPr>
          <a:xfrm>
            <a:off x="311700" y="1076275"/>
            <a:ext cx="8520600" cy="3416400"/>
          </a:xfrm>
          <a:prstGeom prst="rect">
            <a:avLst/>
          </a:prstGeom>
        </p:spPr>
        <p:txBody>
          <a:bodyPr lIns="91425" tIns="91425" rIns="91425" bIns="91425" anchor="t" anchorCtr="0">
            <a:noAutofit/>
          </a:bodyPr>
          <a:lstStyle/>
          <a:p>
            <a:pPr lvl="0">
              <a:spcBef>
                <a:spcPts val="0"/>
              </a:spcBef>
              <a:buNone/>
            </a:pPr>
            <a:r>
              <a:rPr lang="en"/>
              <a:t>Mass. Board Of HIgher Education: Civic Learning Resources </a:t>
            </a:r>
            <a:r>
              <a:rPr lang="en" u="sng">
                <a:solidFill>
                  <a:schemeClr val="hlink"/>
                </a:solidFill>
                <a:hlinkClick r:id="rId3"/>
              </a:rPr>
              <a:t>https://civiclearningrubric.wordpress.com</a:t>
            </a:r>
          </a:p>
          <a:p>
            <a:pPr lvl="0">
              <a:spcBef>
                <a:spcPts val="0"/>
              </a:spcBef>
              <a:buNone/>
            </a:pPr>
            <a:r>
              <a:rPr lang="en"/>
              <a:t>Campus Compact: </a:t>
            </a:r>
            <a:r>
              <a:rPr lang="en" u="sng">
                <a:solidFill>
                  <a:schemeClr val="hlink"/>
                </a:solidFill>
                <a:hlinkClick r:id="rId4"/>
              </a:rPr>
              <a:t>www.compact.org</a:t>
            </a:r>
          </a:p>
          <a:p>
            <a:pPr lvl="0">
              <a:spcBef>
                <a:spcPts val="0"/>
              </a:spcBef>
              <a:buNone/>
            </a:pPr>
            <a:r>
              <a:rPr lang="en" u="sng">
                <a:solidFill>
                  <a:schemeClr val="hlink"/>
                </a:solidFill>
                <a:latin typeface="Arial"/>
                <a:ea typeface="Arial"/>
                <a:cs typeface="Arial"/>
                <a:sym typeface="Arial"/>
                <a:hlinkClick r:id="rId5"/>
              </a:rPr>
              <a:t>http://compact.org/actionstatement/knowledge-hubs/</a:t>
            </a:r>
          </a:p>
          <a:p>
            <a:pPr lvl="0">
              <a:spcBef>
                <a:spcPts val="0"/>
              </a:spcBef>
              <a:buNone/>
            </a:pPr>
            <a:r>
              <a:rPr lang="en" sz="1400">
                <a:solidFill>
                  <a:srgbClr val="000000"/>
                </a:solidFill>
                <a:latin typeface="Arial"/>
                <a:ea typeface="Arial"/>
                <a:cs typeface="Arial"/>
                <a:sym typeface="Arial"/>
                <a:hlinkClick r:id="rId6"/>
              </a:rPr>
              <a:t> </a:t>
            </a:r>
            <a:r>
              <a:rPr lang="en" sz="1400" b="1" u="sng">
                <a:solidFill>
                  <a:schemeClr val="hlink"/>
                </a:solidFill>
                <a:latin typeface="Arial"/>
                <a:ea typeface="Arial"/>
                <a:cs typeface="Arial"/>
                <a:sym typeface="Arial"/>
                <a:hlinkClick r:id="rId6"/>
              </a:rPr>
              <a:t>Engaged Faculty Institute (EFI) Curriculum</a:t>
            </a:r>
            <a:r>
              <a:rPr lang="en" sz="1400">
                <a:solidFill>
                  <a:srgbClr val="000000"/>
                </a:solidFill>
                <a:latin typeface="Arial"/>
                <a:ea typeface="Arial"/>
                <a:cs typeface="Arial"/>
                <a:sym typeface="Arial"/>
              </a:rPr>
              <a:t> </a:t>
            </a:r>
          </a:p>
          <a:p>
            <a:pPr lvl="0">
              <a:spcBef>
                <a:spcPts val="0"/>
              </a:spcBef>
              <a:buNone/>
            </a:pPr>
            <a:r>
              <a:rPr lang="en" sz="1400" u="sng">
                <a:solidFill>
                  <a:schemeClr val="hlink"/>
                </a:solidFill>
                <a:latin typeface="Arial"/>
                <a:ea typeface="Arial"/>
                <a:cs typeface="Arial"/>
                <a:sym typeface="Arial"/>
                <a:hlinkClick r:id="rId7"/>
              </a:rPr>
              <a:t>http://mncampuscompact.org/what-we-do/publications/service-learning-and-academic-success-the-links-to-retention-research/</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
        <p:nvSpPr>
          <p:cNvPr id="146" name="Shape 146"/>
          <p:cNvSpPr txBox="1"/>
          <p:nvPr/>
        </p:nvSpPr>
        <p:spPr>
          <a:xfrm>
            <a:off x="4453975" y="2236300"/>
            <a:ext cx="5367000" cy="6261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Mass. Board of Higher Education, Vision Report</a:t>
            </a:r>
          </a:p>
        </p:txBody>
      </p:sp>
      <p:sp>
        <p:nvSpPr>
          <p:cNvPr id="66" name="Shape 66"/>
          <p:cNvSpPr txBox="1">
            <a:spLocks noGrp="1"/>
          </p:cNvSpPr>
          <p:nvPr>
            <p:ph type="body" idx="1"/>
          </p:nvPr>
        </p:nvSpPr>
        <p:spPr>
          <a:xfrm>
            <a:off x="399000" y="1152475"/>
            <a:ext cx="4067700" cy="3609000"/>
          </a:xfrm>
          <a:prstGeom prst="rect">
            <a:avLst/>
          </a:prstGeom>
        </p:spPr>
        <p:txBody>
          <a:bodyPr lIns="91425" tIns="91425" rIns="91425" bIns="91425" anchor="t" anchorCtr="0">
            <a:noAutofit/>
          </a:bodyPr>
          <a:lstStyle/>
          <a:p>
            <a:pPr lvl="0">
              <a:spcBef>
                <a:spcPts val="0"/>
              </a:spcBef>
              <a:buNone/>
            </a:pPr>
            <a:r>
              <a:rPr lang="en" sz="1200">
                <a:solidFill>
                  <a:srgbClr val="000000"/>
                </a:solidFill>
                <a:highlight>
                  <a:srgbClr val="FFFFFF"/>
                </a:highlight>
                <a:latin typeface="Arial"/>
                <a:ea typeface="Arial"/>
                <a:cs typeface="Arial"/>
                <a:sym typeface="Arial"/>
              </a:rPr>
              <a:t>Civic engagement knowledge includes understanding the diverse forces (e.g., cultural, historical, economic, religious, sociological) that shape political systems and civic life through interactions among the for-profit, nonprofit, and governmental sectors.</a:t>
            </a:r>
          </a:p>
          <a:p>
            <a:pPr lvl="0">
              <a:spcBef>
                <a:spcPts val="0"/>
              </a:spcBef>
              <a:buNone/>
            </a:pPr>
            <a:r>
              <a:rPr lang="en" sz="1100">
                <a:solidFill>
                  <a:srgbClr val="000000"/>
                </a:solidFill>
                <a:highlight>
                  <a:srgbClr val="FFFFFF"/>
                </a:highlight>
                <a:latin typeface="Arial"/>
                <a:ea typeface="Arial"/>
                <a:cs typeface="Arial"/>
                <a:sym typeface="Arial"/>
              </a:rPr>
              <a:t>Through higher education, students may explore privilege and positionality, and apply a critical lens to social structures that support or interfere with equity. Such analysis requires the student to confront in themselves and society forms of structural oppression and privilege that limit participation in civic and public life and decision-making.</a:t>
            </a:r>
          </a:p>
          <a:p>
            <a:pPr lvl="0">
              <a:spcBef>
                <a:spcPts val="0"/>
              </a:spcBef>
              <a:buNone/>
            </a:pPr>
            <a:endParaRPr sz="1100">
              <a:solidFill>
                <a:srgbClr val="000000"/>
              </a:solidFill>
              <a:latin typeface="Arial"/>
              <a:ea typeface="Arial"/>
              <a:cs typeface="Arial"/>
              <a:sym typeface="Arial"/>
            </a:endParaRPr>
          </a:p>
          <a:p>
            <a:pPr lvl="0">
              <a:spcBef>
                <a:spcPts val="0"/>
              </a:spcBef>
              <a:buNone/>
            </a:pPr>
            <a:r>
              <a:rPr lang="en" sz="1100">
                <a:solidFill>
                  <a:srgbClr val="000000"/>
                </a:solidFill>
                <a:latin typeface="Arial"/>
                <a:ea typeface="Arial"/>
                <a:cs typeface="Arial"/>
                <a:sym typeface="Arial"/>
              </a:rPr>
              <a:t> </a:t>
            </a:r>
          </a:p>
          <a:p>
            <a:pPr lvl="0">
              <a:spcBef>
                <a:spcPts val="0"/>
              </a:spcBef>
              <a:buNone/>
            </a:pPr>
            <a:r>
              <a:rPr lang="en" sz="1100">
                <a:solidFill>
                  <a:srgbClr val="000000"/>
                </a:solidFill>
                <a:highlight>
                  <a:srgbClr val="FFFFFF"/>
                </a:highlight>
                <a:latin typeface="Arial"/>
                <a:ea typeface="Arial"/>
                <a:cs typeface="Arial"/>
                <a:sym typeface="Arial"/>
              </a:rPr>
              <a:t> </a:t>
            </a:r>
          </a:p>
          <a:p>
            <a:pPr lvl="0">
              <a:spcBef>
                <a:spcPts val="0"/>
              </a:spcBef>
              <a:buNone/>
            </a:pPr>
            <a:endParaRPr sz="1100">
              <a:solidFill>
                <a:srgbClr val="000000"/>
              </a:solidFill>
              <a:highlight>
                <a:srgbClr val="FFFFFF"/>
              </a:highlight>
              <a:latin typeface="Arial"/>
              <a:ea typeface="Arial"/>
              <a:cs typeface="Arial"/>
              <a:sym typeface="Arial"/>
            </a:endParaRPr>
          </a:p>
          <a:p>
            <a:pPr lvl="0">
              <a:spcBef>
                <a:spcPts val="0"/>
              </a:spcBef>
              <a:buNone/>
            </a:pPr>
            <a:r>
              <a:rPr lang="en" sz="1100">
                <a:solidFill>
                  <a:srgbClr val="000000"/>
                </a:solidFill>
                <a:latin typeface="Arial"/>
                <a:ea typeface="Arial"/>
                <a:cs typeface="Arial"/>
                <a:sym typeface="Arial"/>
              </a:rPr>
              <a:t> </a:t>
            </a:r>
          </a:p>
          <a:p>
            <a:pPr lvl="0">
              <a:spcBef>
                <a:spcPts val="0"/>
              </a:spcBef>
              <a:buNone/>
            </a:pPr>
            <a:endParaRPr/>
          </a:p>
        </p:txBody>
      </p:sp>
      <p:sp>
        <p:nvSpPr>
          <p:cNvPr id="67" name="Shape 67"/>
          <p:cNvSpPr txBox="1">
            <a:spLocks noGrp="1"/>
          </p:cNvSpPr>
          <p:nvPr>
            <p:ph type="body" idx="2"/>
          </p:nvPr>
        </p:nvSpPr>
        <p:spPr>
          <a:xfrm>
            <a:off x="4832400" y="1152475"/>
            <a:ext cx="4168800" cy="3720900"/>
          </a:xfrm>
          <a:prstGeom prst="rect">
            <a:avLst/>
          </a:prstGeom>
        </p:spPr>
        <p:txBody>
          <a:bodyPr lIns="91425" tIns="91425" rIns="91425" bIns="91425" anchor="t" anchorCtr="0">
            <a:noAutofit/>
          </a:bodyPr>
          <a:lstStyle/>
          <a:p>
            <a:pPr lvl="0">
              <a:spcBef>
                <a:spcPts val="0"/>
              </a:spcBef>
              <a:buNone/>
            </a:pPr>
            <a:r>
              <a:rPr lang="en" sz="1100">
                <a:solidFill>
                  <a:srgbClr val="000000"/>
                </a:solidFill>
                <a:latin typeface="Arial"/>
                <a:ea typeface="Arial"/>
                <a:cs typeface="Arial"/>
                <a:sym typeface="Arial"/>
              </a:rPr>
              <a:t> </a:t>
            </a:r>
            <a:r>
              <a:rPr lang="en" sz="1100">
                <a:solidFill>
                  <a:srgbClr val="000000"/>
                </a:solidFill>
                <a:highlight>
                  <a:srgbClr val="FFFFFF"/>
                </a:highlight>
                <a:latin typeface="Arial"/>
                <a:ea typeface="Arial"/>
                <a:cs typeface="Arial"/>
                <a:sym typeface="Arial"/>
              </a:rPr>
              <a:t>The historic civic mission of higher education in the United States aims to prepare individuals for productive roles in society and to make civic contributions to their communities, nation, and world.  The values that students bring to college have civic dimensions, and students further develop and refine these values through a range of curricular, co-curricular, and community-based experiences (ONE EXAMPLES IS SERVICE LEARNING) intentionally structured by faculty, staff, and peers.  The work of civic and community engagement is complex and often involves working across diversity, difference, and power.</a:t>
            </a:r>
          </a:p>
          <a:p>
            <a:pPr lvl="0">
              <a:spcBef>
                <a:spcPts val="0"/>
              </a:spcBef>
              <a:buNone/>
            </a:pPr>
            <a:r>
              <a:rPr lang="en" sz="1100">
                <a:solidFill>
                  <a:srgbClr val="000000"/>
                </a:solidFill>
                <a:highlight>
                  <a:srgbClr val="FFFFFF"/>
                </a:highlight>
                <a:latin typeface="Arial"/>
                <a:ea typeface="Arial"/>
                <a:cs typeface="Arial"/>
                <a:sym typeface="Arial"/>
              </a:rPr>
              <a:t> </a:t>
            </a:r>
            <a:r>
              <a:rPr lang="en" sz="1200">
                <a:solidFill>
                  <a:srgbClr val="000000"/>
                </a:solidFill>
                <a:highlight>
                  <a:srgbClr val="FFFFFF"/>
                </a:highlight>
                <a:latin typeface="Arial"/>
                <a:ea typeface="Arial"/>
                <a:cs typeface="Arial"/>
                <a:sym typeface="Arial"/>
              </a:rPr>
              <a:t>Service Learning develops the capacity of college students to be informed and active society members, capable of working effectively with others to address local, national, or global issues. </a:t>
            </a:r>
          </a:p>
          <a:p>
            <a:pPr lvl="0">
              <a:spcBef>
                <a:spcPts val="0"/>
              </a:spcBef>
              <a:buNone/>
            </a:pPr>
            <a:endParaRPr sz="1100">
              <a:solidFill>
                <a:srgbClr val="000000"/>
              </a:solidFill>
              <a:highlight>
                <a:srgbClr val="FFFFFF"/>
              </a:highlight>
              <a:latin typeface="Arial"/>
              <a:ea typeface="Arial"/>
              <a:cs typeface="Arial"/>
              <a:sym typeface="Arial"/>
            </a:endParaRP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265500" y="1205825"/>
            <a:ext cx="4045200" cy="1509600"/>
          </a:xfrm>
          <a:prstGeom prst="rect">
            <a:avLst/>
          </a:prstGeom>
        </p:spPr>
        <p:txBody>
          <a:bodyPr lIns="91425" tIns="91425" rIns="91425" bIns="91425" anchor="b" anchorCtr="0">
            <a:noAutofit/>
          </a:bodyPr>
          <a:lstStyle/>
          <a:p>
            <a:pPr lvl="0">
              <a:spcBef>
                <a:spcPts val="0"/>
              </a:spcBef>
              <a:buNone/>
            </a:pPr>
            <a:r>
              <a:rPr lang="en"/>
              <a:t>Creating Connections</a:t>
            </a:r>
          </a:p>
        </p:txBody>
      </p:sp>
      <p:sp>
        <p:nvSpPr>
          <p:cNvPr id="73" name="Shape 73"/>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rtl="0">
              <a:spcBef>
                <a:spcPts val="0"/>
              </a:spcBef>
            </a:pPr>
            <a:r>
              <a:rPr lang="en"/>
              <a:t>Surgical Technology</a:t>
            </a:r>
          </a:p>
          <a:p>
            <a:pPr marL="457200" lvl="0" indent="-228600" rtl="0">
              <a:spcBef>
                <a:spcPts val="0"/>
              </a:spcBef>
            </a:pPr>
            <a:r>
              <a:rPr lang="en"/>
              <a:t>Legal Studies</a:t>
            </a:r>
          </a:p>
          <a:p>
            <a:pPr marL="457200" lvl="0" indent="-228600" rtl="0">
              <a:spcBef>
                <a:spcPts val="0"/>
              </a:spcBef>
            </a:pPr>
            <a:r>
              <a:rPr lang="en"/>
              <a:t>Nursing</a:t>
            </a:r>
          </a:p>
          <a:p>
            <a:pPr marL="457200" lvl="0" indent="-228600" rtl="0">
              <a:spcBef>
                <a:spcPts val="0"/>
              </a:spcBef>
            </a:pPr>
            <a:r>
              <a:rPr lang="en"/>
              <a:t>Economics</a:t>
            </a:r>
          </a:p>
          <a:p>
            <a:pPr marL="457200" lvl="0" indent="-228600" rtl="0">
              <a:spcBef>
                <a:spcPts val="0"/>
              </a:spcBef>
            </a:pPr>
            <a:r>
              <a:rPr lang="en"/>
              <a:t>Music</a:t>
            </a:r>
          </a:p>
          <a:p>
            <a:pPr marL="457200" lvl="0" indent="-228600" rtl="0">
              <a:spcBef>
                <a:spcPts val="0"/>
              </a:spcBef>
            </a:pPr>
            <a:r>
              <a:rPr lang="en"/>
              <a:t>Theatre</a:t>
            </a:r>
          </a:p>
        </p:txBody>
      </p:sp>
      <p:sp>
        <p:nvSpPr>
          <p:cNvPr id="74" name="Shape 74"/>
          <p:cNvSpPr txBox="1">
            <a:spLocks noGrp="1"/>
          </p:cNvSpPr>
          <p:nvPr>
            <p:ph type="subTitle" idx="1"/>
          </p:nvPr>
        </p:nvSpPr>
        <p:spPr>
          <a:xfrm>
            <a:off x="265500" y="2769000"/>
            <a:ext cx="4045200" cy="1345500"/>
          </a:xfrm>
          <a:prstGeom prst="rect">
            <a:avLst/>
          </a:prstGeom>
        </p:spPr>
        <p:txBody>
          <a:bodyPr lIns="91425" tIns="91425" rIns="91425" bIns="91425" anchor="t" anchorCtr="0">
            <a:noAutofit/>
          </a:bodyPr>
          <a:lstStyle/>
          <a:p>
            <a:pPr lvl="0">
              <a:spcBef>
                <a:spcPts val="0"/>
              </a:spcBef>
              <a:buNone/>
            </a:pPr>
            <a:r>
              <a:rPr lang="en"/>
              <a:t>There is a civic dimension to every classroom.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178050"/>
            <a:ext cx="8520600" cy="572700"/>
          </a:xfrm>
          <a:prstGeom prst="rect">
            <a:avLst/>
          </a:prstGeom>
        </p:spPr>
        <p:txBody>
          <a:bodyPr lIns="91425" tIns="91425" rIns="91425" bIns="91425" anchor="t" anchorCtr="0">
            <a:noAutofit/>
          </a:bodyPr>
          <a:lstStyle/>
          <a:p>
            <a:pPr lvl="0">
              <a:spcBef>
                <a:spcPts val="0"/>
              </a:spcBef>
              <a:buNone/>
            </a:pPr>
            <a:r>
              <a:rPr lang="en" sz="2400"/>
              <a:t>EXAMPLE: the </a:t>
            </a:r>
            <a:r>
              <a:rPr lang="en" sz="2400" i="1"/>
              <a:t>Detroit News </a:t>
            </a:r>
            <a:r>
              <a:rPr lang="en" sz="2400"/>
              <a:t>investigates DMC surgery center </a:t>
            </a:r>
          </a:p>
        </p:txBody>
      </p:sp>
      <p:sp>
        <p:nvSpPr>
          <p:cNvPr id="80" name="Shape 80"/>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endParaRPr/>
          </a:p>
        </p:txBody>
      </p:sp>
      <p:sp>
        <p:nvSpPr>
          <p:cNvPr id="81" name="Shape 81"/>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r>
              <a:rPr lang="en" sz="1600" i="1"/>
              <a:t>Key Concepts Underlying Democratic Societies </a:t>
            </a:r>
          </a:p>
          <a:p>
            <a:pPr lvl="0">
              <a:spcBef>
                <a:spcPts val="0"/>
              </a:spcBef>
              <a:buNone/>
            </a:pPr>
            <a:r>
              <a:rPr lang="en" sz="1600"/>
              <a:t>Knowledge of universal democratic principles, key texts, contested ideals, and methods of conflict resolution that shape democracy in the U.S. and other nations. </a:t>
            </a:r>
          </a:p>
          <a:p>
            <a:pPr lvl="0">
              <a:spcBef>
                <a:spcPts val="0"/>
              </a:spcBef>
              <a:buNone/>
            </a:pPr>
            <a:endParaRPr/>
          </a:p>
        </p:txBody>
      </p:sp>
      <p:pic>
        <p:nvPicPr>
          <p:cNvPr id="82" name="Shape 82" descr="Screen Shot 2017-05-15 at 4.22.54 PM.png"/>
          <p:cNvPicPr preferRelativeResize="0"/>
          <p:nvPr/>
        </p:nvPicPr>
        <p:blipFill>
          <a:blip r:embed="rId3">
            <a:alphaModFix/>
          </a:blip>
          <a:stretch>
            <a:fillRect/>
          </a:stretch>
        </p:blipFill>
        <p:spPr>
          <a:xfrm>
            <a:off x="270775" y="1017724"/>
            <a:ext cx="4329899" cy="3876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160275"/>
            <a:ext cx="8520600" cy="572700"/>
          </a:xfrm>
          <a:prstGeom prst="rect">
            <a:avLst/>
          </a:prstGeom>
        </p:spPr>
        <p:txBody>
          <a:bodyPr lIns="91425" tIns="91425" rIns="91425" bIns="91425" anchor="t" anchorCtr="0">
            <a:noAutofit/>
          </a:bodyPr>
          <a:lstStyle/>
          <a:p>
            <a:pPr lvl="0">
              <a:spcBef>
                <a:spcPts val="0"/>
              </a:spcBef>
              <a:buNone/>
            </a:pPr>
            <a:r>
              <a:rPr lang="en"/>
              <a:t>EXAMPLE: Supervised Drug Use Clinics</a:t>
            </a:r>
          </a:p>
        </p:txBody>
      </p:sp>
      <p:sp>
        <p:nvSpPr>
          <p:cNvPr id="88" name="Shape 88"/>
          <p:cNvSpPr txBox="1">
            <a:spLocks noGrp="1"/>
          </p:cNvSpPr>
          <p:nvPr>
            <p:ph type="body" idx="1"/>
          </p:nvPr>
        </p:nvSpPr>
        <p:spPr>
          <a:xfrm>
            <a:off x="276100" y="1152475"/>
            <a:ext cx="2535900" cy="3795300"/>
          </a:xfrm>
          <a:prstGeom prst="rect">
            <a:avLst/>
          </a:prstGeom>
        </p:spPr>
        <p:txBody>
          <a:bodyPr lIns="91425" tIns="91425" rIns="91425" bIns="91425" anchor="t" anchorCtr="0">
            <a:noAutofit/>
          </a:bodyPr>
          <a:lstStyle/>
          <a:p>
            <a:pPr lvl="0">
              <a:spcBef>
                <a:spcPts val="0"/>
              </a:spcBef>
              <a:buNone/>
            </a:pPr>
            <a:r>
              <a:rPr lang="en" sz="1600" i="1"/>
              <a:t>Relationships Between Government and Systems of Belief  </a:t>
            </a:r>
          </a:p>
          <a:p>
            <a:pPr lvl="0">
              <a:spcBef>
                <a:spcPts val="0"/>
              </a:spcBef>
              <a:buNone/>
            </a:pPr>
            <a:r>
              <a:rPr lang="en" sz="1600"/>
              <a:t>Knowledge of how legal frameworks &amp; views about systems of beliefs shape relationships between governmental institutions &amp; civic life in the US &amp; other nations. </a:t>
            </a:r>
          </a:p>
          <a:p>
            <a:pPr lvl="0">
              <a:spcBef>
                <a:spcPts val="0"/>
              </a:spcBef>
              <a:buNone/>
            </a:pPr>
            <a:endParaRPr/>
          </a:p>
        </p:txBody>
      </p:sp>
      <p:sp>
        <p:nvSpPr>
          <p:cNvPr id="89" name="Shape 89"/>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90" name="Shape 90" descr="Screen Shot 2017-05-16 at 1.57.00 PM.png"/>
          <p:cNvPicPr preferRelativeResize="0"/>
          <p:nvPr/>
        </p:nvPicPr>
        <p:blipFill>
          <a:blip r:embed="rId3">
            <a:alphaModFix/>
          </a:blip>
          <a:stretch>
            <a:fillRect/>
          </a:stretch>
        </p:blipFill>
        <p:spPr>
          <a:xfrm>
            <a:off x="3238675" y="858425"/>
            <a:ext cx="5789399" cy="4156345"/>
          </a:xfrm>
          <a:prstGeom prst="rect">
            <a:avLst/>
          </a:prstGeom>
          <a:noFill/>
          <a:ln w="28575" cap="flat" cmpd="sng">
            <a:solidFill>
              <a:schemeClr val="dk2"/>
            </a:solidFill>
            <a:prstDash val="solid"/>
            <a:round/>
            <a:headEnd type="none" w="med" len="med"/>
            <a:tailEnd type="none" w="med" len="me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EXAMPLE: Economics</a:t>
            </a:r>
          </a:p>
        </p:txBody>
      </p:sp>
      <p:sp>
        <p:nvSpPr>
          <p:cNvPr id="96" name="Shape 96"/>
          <p:cNvSpPr txBox="1">
            <a:spLocks noGrp="1"/>
          </p:cNvSpPr>
          <p:nvPr>
            <p:ph type="body" idx="1"/>
          </p:nvPr>
        </p:nvSpPr>
        <p:spPr>
          <a:xfrm>
            <a:off x="311700" y="1152475"/>
            <a:ext cx="3999900" cy="3416400"/>
          </a:xfrm>
          <a:prstGeom prst="rect">
            <a:avLst/>
          </a:prstGeom>
          <a:ln>
            <a:noFill/>
          </a:ln>
        </p:spPr>
        <p:txBody>
          <a:bodyPr lIns="91425" tIns="91425" rIns="91425" bIns="91425" anchor="t" anchorCtr="0">
            <a:noAutofit/>
          </a:bodyPr>
          <a:lstStyle/>
          <a:p>
            <a:pPr lvl="0">
              <a:spcBef>
                <a:spcPts val="0"/>
              </a:spcBef>
              <a:buNone/>
            </a:pPr>
            <a:endParaRPr/>
          </a:p>
        </p:txBody>
      </p:sp>
      <p:sp>
        <p:nvSpPr>
          <p:cNvPr id="97" name="Shape 97"/>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98" name="Shape 98" descr="Screen Shot 2017-05-16 at 10.14.21 PM.png"/>
          <p:cNvPicPr preferRelativeResize="0"/>
          <p:nvPr/>
        </p:nvPicPr>
        <p:blipFill>
          <a:blip r:embed="rId3">
            <a:alphaModFix/>
          </a:blip>
          <a:stretch>
            <a:fillRect/>
          </a:stretch>
        </p:blipFill>
        <p:spPr>
          <a:xfrm>
            <a:off x="311700" y="1156850"/>
            <a:ext cx="8516100" cy="2829825"/>
          </a:xfrm>
          <a:prstGeom prst="rect">
            <a:avLst/>
          </a:prstGeom>
          <a:noFill/>
          <a:ln w="28575" cap="flat" cmpd="sng">
            <a:solidFill>
              <a:schemeClr val="dk2"/>
            </a:solidFill>
            <a:prstDash val="solid"/>
            <a:round/>
            <a:headEnd type="none" w="med" len="med"/>
            <a:tailEnd type="none" w="med" len="med"/>
          </a:ln>
        </p:spPr>
      </p:pic>
      <p:sp>
        <p:nvSpPr>
          <p:cNvPr id="99" name="Shape 99"/>
          <p:cNvSpPr txBox="1"/>
          <p:nvPr/>
        </p:nvSpPr>
        <p:spPr>
          <a:xfrm>
            <a:off x="338150" y="4031150"/>
            <a:ext cx="8516100" cy="1050000"/>
          </a:xfrm>
          <a:prstGeom prst="rect">
            <a:avLst/>
          </a:prstGeom>
          <a:noFill/>
          <a:ln>
            <a:noFill/>
          </a:ln>
        </p:spPr>
        <p:txBody>
          <a:bodyPr lIns="91425" tIns="91425" rIns="91425" bIns="91425" anchor="t" anchorCtr="0">
            <a:noAutofit/>
          </a:bodyPr>
          <a:lstStyle/>
          <a:p>
            <a:pPr lvl="0" algn="l" rtl="0">
              <a:spcBef>
                <a:spcPts val="0"/>
              </a:spcBef>
              <a:buNone/>
            </a:pPr>
            <a:r>
              <a:rPr lang="en" i="1"/>
              <a:t>Integrated Identity Concerning Civic Rights and Responsibilities</a:t>
            </a:r>
            <a:r>
              <a:rPr lang="en"/>
              <a:t>  </a:t>
            </a:r>
          </a:p>
          <a:p>
            <a:pPr lvl="0" algn="l" rtl="0">
              <a:spcBef>
                <a:spcPts val="0"/>
              </a:spcBef>
              <a:buNone/>
            </a:pPr>
            <a:r>
              <a:rPr lang="en"/>
              <a:t>Knowledge of one’s own sources of identity and of the influence of integrated identity on an individual’s exercise of civic values, rights, assumptions, and responsibilities within wider ​local, national, and global ​communities </a:t>
            </a:r>
          </a:p>
          <a:p>
            <a:pPr lvl="0" algn="r">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258300" y="249250"/>
            <a:ext cx="8520600" cy="572700"/>
          </a:xfrm>
          <a:prstGeom prst="rect">
            <a:avLst/>
          </a:prstGeom>
        </p:spPr>
        <p:txBody>
          <a:bodyPr lIns="91425" tIns="91425" rIns="91425" bIns="91425" anchor="t" anchorCtr="0">
            <a:noAutofit/>
          </a:bodyPr>
          <a:lstStyle/>
          <a:p>
            <a:pPr lvl="0">
              <a:spcBef>
                <a:spcPts val="0"/>
              </a:spcBef>
              <a:buNone/>
            </a:pPr>
            <a:r>
              <a:rPr lang="en"/>
              <a:t>EXAMPLE: MUSIC</a:t>
            </a:r>
          </a:p>
        </p:txBody>
      </p:sp>
      <p:sp>
        <p:nvSpPr>
          <p:cNvPr id="105" name="Shape 10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06" name="Shape 106" descr="Screen Shot 2017-05-16 at 10.18.18 PM.png"/>
          <p:cNvPicPr preferRelativeResize="0"/>
          <p:nvPr/>
        </p:nvPicPr>
        <p:blipFill>
          <a:blip r:embed="rId3">
            <a:alphaModFix/>
          </a:blip>
          <a:stretch>
            <a:fillRect/>
          </a:stretch>
        </p:blipFill>
        <p:spPr>
          <a:xfrm>
            <a:off x="5171775" y="635099"/>
            <a:ext cx="3811799" cy="2113299"/>
          </a:xfrm>
          <a:prstGeom prst="rect">
            <a:avLst/>
          </a:prstGeom>
          <a:noFill/>
          <a:ln w="9525" cap="flat" cmpd="sng">
            <a:solidFill>
              <a:schemeClr val="dk2"/>
            </a:solidFill>
            <a:prstDash val="solid"/>
            <a:round/>
            <a:headEnd type="none" w="med" len="med"/>
            <a:tailEnd type="none" w="med" len="med"/>
          </a:ln>
        </p:spPr>
      </p:pic>
      <p:pic>
        <p:nvPicPr>
          <p:cNvPr id="107" name="Shape 107" descr="Screen Shot 2017-05-16 at 10.19.01 PM.png"/>
          <p:cNvPicPr preferRelativeResize="0"/>
          <p:nvPr/>
        </p:nvPicPr>
        <p:blipFill>
          <a:blip r:embed="rId4">
            <a:alphaModFix/>
          </a:blip>
          <a:stretch>
            <a:fillRect/>
          </a:stretch>
        </p:blipFill>
        <p:spPr>
          <a:xfrm>
            <a:off x="2924162" y="2976475"/>
            <a:ext cx="6219825" cy="2057400"/>
          </a:xfrm>
          <a:prstGeom prst="rect">
            <a:avLst/>
          </a:prstGeom>
          <a:noFill/>
          <a:ln w="9525" cap="flat" cmpd="sng">
            <a:solidFill>
              <a:schemeClr val="dk2"/>
            </a:solidFill>
            <a:prstDash val="solid"/>
            <a:round/>
            <a:headEnd type="none" w="med" len="med"/>
            <a:tailEnd type="none" w="med" len="med"/>
          </a:ln>
        </p:spPr>
      </p:pic>
      <p:pic>
        <p:nvPicPr>
          <p:cNvPr id="108" name="Shape 108" descr="Screen Shot 2017-05-16 at 10.21.47 PM.png"/>
          <p:cNvPicPr preferRelativeResize="0"/>
          <p:nvPr/>
        </p:nvPicPr>
        <p:blipFill>
          <a:blip r:embed="rId5">
            <a:alphaModFix/>
          </a:blip>
          <a:stretch>
            <a:fillRect/>
          </a:stretch>
        </p:blipFill>
        <p:spPr>
          <a:xfrm>
            <a:off x="186874" y="884250"/>
            <a:ext cx="5048350" cy="2662400"/>
          </a:xfrm>
          <a:prstGeom prst="rect">
            <a:avLst/>
          </a:prstGeom>
          <a:noFill/>
          <a:ln w="9525" cap="flat" cmpd="sng">
            <a:solidFill>
              <a:schemeClr val="dk2"/>
            </a:solidFill>
            <a:prstDash val="solid"/>
            <a:round/>
            <a:headEnd type="none" w="med" len="med"/>
            <a:tailEnd type="none" w="med" len="med"/>
          </a:ln>
        </p:spPr>
      </p:pic>
      <p:sp>
        <p:nvSpPr>
          <p:cNvPr id="109" name="Shape 109"/>
          <p:cNvSpPr txBox="1"/>
          <p:nvPr/>
        </p:nvSpPr>
        <p:spPr>
          <a:xfrm>
            <a:off x="115675" y="3737500"/>
            <a:ext cx="2808600" cy="1227900"/>
          </a:xfrm>
          <a:prstGeom prst="rect">
            <a:avLst/>
          </a:prstGeom>
          <a:noFill/>
          <a:ln>
            <a:noFill/>
          </a:ln>
        </p:spPr>
        <p:txBody>
          <a:bodyPr lIns="91425" tIns="91425" rIns="91425" bIns="91425" anchor="t" anchorCtr="0">
            <a:noAutofit/>
          </a:bodyPr>
          <a:lstStyle/>
          <a:p>
            <a:pPr lvl="0">
              <a:spcBef>
                <a:spcPts val="0"/>
              </a:spcBef>
              <a:buNone/>
            </a:pPr>
            <a:r>
              <a:rPr lang="en" i="1"/>
              <a:t>Social Movements</a:t>
            </a:r>
            <a:r>
              <a:rPr lang="en"/>
              <a:t>  </a:t>
            </a:r>
          </a:p>
          <a:p>
            <a:pPr lvl="0">
              <a:spcBef>
                <a:spcPts val="0"/>
              </a:spcBef>
              <a:buNone/>
            </a:pPr>
            <a:r>
              <a:rPr lang="en"/>
              <a:t>Knowledge of social movements and collective actions that have shaped societies both in the U.S. and other nations.</a:t>
            </a:r>
          </a:p>
          <a:p>
            <a:pPr lvl="0">
              <a:spcBef>
                <a:spcPts val="0"/>
              </a:spcBef>
              <a:buNone/>
            </a:pPr>
            <a:endParaRPr/>
          </a:p>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15" name="Shape 11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Sample Activities</a:t>
            </a:r>
          </a:p>
        </p:txBody>
      </p:sp>
      <p:sp>
        <p:nvSpPr>
          <p:cNvPr id="121" name="Shape 12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SzPct val="100000"/>
            </a:pPr>
            <a:r>
              <a:rPr lang="en" sz="2400"/>
              <a:t>Service-Learning</a:t>
            </a:r>
          </a:p>
          <a:p>
            <a:pPr marL="457200" lvl="0" indent="-381000" rtl="0">
              <a:spcBef>
                <a:spcPts val="0"/>
              </a:spcBef>
              <a:buSzPct val="100000"/>
            </a:pPr>
            <a:r>
              <a:rPr lang="en" sz="2400"/>
              <a:t>In-class examples from students</a:t>
            </a:r>
          </a:p>
          <a:p>
            <a:pPr marL="457200" lvl="0" indent="-381000" rtl="0">
              <a:spcBef>
                <a:spcPts val="0"/>
              </a:spcBef>
              <a:buSzPct val="100000"/>
            </a:pPr>
            <a:r>
              <a:rPr lang="en" sz="2400"/>
              <a:t>Role-playing</a:t>
            </a:r>
          </a:p>
          <a:p>
            <a:pPr marL="457200" lvl="0" indent="-381000" rtl="0">
              <a:spcBef>
                <a:spcPts val="0"/>
              </a:spcBef>
              <a:buSzPct val="100000"/>
            </a:pPr>
            <a:r>
              <a:rPr lang="en" sz="2400"/>
              <a:t>Policy debates</a:t>
            </a:r>
          </a:p>
          <a:p>
            <a:pPr marL="457200" lvl="0" indent="-381000" rtl="0">
              <a:spcBef>
                <a:spcPts val="0"/>
              </a:spcBef>
              <a:buSzPct val="100000"/>
            </a:pPr>
            <a:r>
              <a:rPr lang="en" sz="2400"/>
              <a:t>The Moth (Storytelling)</a:t>
            </a:r>
          </a:p>
          <a:p>
            <a:pPr marL="457200" lvl="0" indent="-381000" rtl="0">
              <a:spcBef>
                <a:spcPts val="0"/>
              </a:spcBef>
              <a:buSzPct val="100000"/>
            </a:pPr>
            <a:r>
              <a:rPr lang="en" sz="2400"/>
              <a:t>10 Questions reflection exercise</a:t>
            </a:r>
          </a:p>
          <a:p>
            <a:pPr marL="457200" lvl="0" indent="-381000">
              <a:spcBef>
                <a:spcPts val="0"/>
              </a:spcBef>
              <a:buSzPct val="100000"/>
            </a:pPr>
            <a:r>
              <a:rPr lang="en" sz="2400"/>
              <a:t>Community Based Research</a:t>
            </a:r>
          </a:p>
          <a:p>
            <a:pPr lvl="0">
              <a:spcBef>
                <a:spcPts val="0"/>
              </a:spcBef>
              <a:buNone/>
            </a:pPr>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720</Words>
  <Application>Microsoft Office PowerPoint</Application>
  <PresentationFormat>On-screen Show (16:9)</PresentationFormat>
  <Paragraphs>62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Georgia</vt:lpstr>
      <vt:lpstr>Arial</vt:lpstr>
      <vt:lpstr>Proxima Nova</vt:lpstr>
      <vt:lpstr>spearmint</vt:lpstr>
      <vt:lpstr>Finding the Civic Learning in Your Classroom</vt:lpstr>
      <vt:lpstr>Mass. Board of Higher Education, Vision Report</vt:lpstr>
      <vt:lpstr>Creating Connections</vt:lpstr>
      <vt:lpstr>EXAMPLE: the Detroit News investigates DMC surgery center </vt:lpstr>
      <vt:lpstr>EXAMPLE: Supervised Drug Use Clinics</vt:lpstr>
      <vt:lpstr>EXAMPLE: Economics</vt:lpstr>
      <vt:lpstr>EXAMPLE: MUSIC</vt:lpstr>
      <vt:lpstr>PowerPoint Presentation</vt:lpstr>
      <vt:lpstr>Sample Activities</vt:lpstr>
      <vt:lpstr>Key Notes: </vt:lpstr>
      <vt:lpstr>PowerPoint Presentation</vt:lpstr>
      <vt:lpstr>Portland State University -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Civic Learning in Your Classroom</dc:title>
  <cp:lastModifiedBy>Chadha, Suchita (DHE)</cp:lastModifiedBy>
  <cp:revision>2</cp:revision>
  <dcterms:modified xsi:type="dcterms:W3CDTF">2018-09-24T15:07:44Z</dcterms:modified>
</cp:coreProperties>
</file>